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59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70" r:id="rId6"/>
    <p:sldId id="260" r:id="rId7"/>
    <p:sldId id="261" r:id="rId8"/>
    <p:sldId id="262" r:id="rId9"/>
    <p:sldId id="263" r:id="rId10"/>
    <p:sldId id="264" r:id="rId11"/>
    <p:sldId id="265" r:id="rId12"/>
    <p:sldId id="267" r:id="rId13"/>
    <p:sldId id="268" r:id="rId14"/>
    <p:sldId id="269" r:id="rId15"/>
    <p:sldId id="271" r:id="rId16"/>
    <p:sldId id="272" r:id="rId17"/>
    <p:sldId id="273" r:id="rId18"/>
    <p:sldId id="274" r:id="rId19"/>
    <p:sldId id="275" r:id="rId20"/>
    <p:sldId id="276" r:id="rId21"/>
  </p:sldIdLst>
  <p:sldSz cx="9144000" cy="5143500" type="screen16x9"/>
  <p:notesSz cx="6858000" cy="9144000"/>
  <p:embeddedFontLst>
    <p:embeddedFont>
      <p:font typeface="Lato" panose="020F0502020204030203" pitchFamily="34" charset="77"/>
      <p:regular r:id="rId23"/>
      <p:bold r:id="rId24"/>
      <p:italic r:id="rId25"/>
      <p:boldItalic r:id="rId26"/>
    </p:embeddedFont>
    <p:embeddedFont>
      <p:font typeface="Raleway" panose="020B0503030101060003" pitchFamily="34" charset="77"/>
      <p:regular r:id="rId27"/>
      <p:bold r:id="rId28"/>
      <p:italic r:id="rId29"/>
      <p:bold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48"/>
  </p:normalViewPr>
  <p:slideViewPr>
    <p:cSldViewPr snapToGrid="0">
      <p:cViewPr varScale="1">
        <p:scale>
          <a:sx n="162" d="100"/>
          <a:sy n="162" d="100"/>
        </p:scale>
        <p:origin x="200" y="1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44f8498629_0_4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44f8498629_0_4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44f8498629_0_4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44f8498629_0_4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44f8498629_0_4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44f8498629_0_4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44f8498629_0_4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44f8498629_0_4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44f8498629_0_3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44f8498629_0_3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44f8498629_0_3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44f8498629_0_3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44f8498629_0_3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44f8498629_0_3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44f8498629_0_3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44f8498629_0_3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44f8498629_0_3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44f8498629_0_3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44f8498629_0_3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44f8498629_0_3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44f8498629_0_3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44f8498629_0_3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44f8498629_0_4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44f8498629_0_4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" name="Google Shape;77;p11"/>
          <p:cNvSpPr txBox="1">
            <a:spLocks noGrp="1"/>
          </p:cNvSpPr>
          <p:nvPr>
            <p:ph type="title" hasCustomPrompt="1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" name="Google Shape;36;p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7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" name="Google Shape;59;p8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9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>
            <a:spLocks noGrp="1"/>
          </p:cNvSpPr>
          <p:nvPr>
            <p:ph type="ctrTitle"/>
          </p:nvPr>
        </p:nvSpPr>
        <p:spPr>
          <a:xfrm>
            <a:off x="875500" y="1440925"/>
            <a:ext cx="6374700" cy="240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dirty="0"/>
              <a:t>Data Science </a:t>
            </a:r>
            <a:br>
              <a:rPr lang="en-US" altLang="zh-CN" dirty="0"/>
            </a:br>
            <a:r>
              <a:rPr lang="zh-CN" dirty="0"/>
              <a:t>Capstone Presentation</a:t>
            </a:r>
            <a:endParaRPr dirty="0"/>
          </a:p>
        </p:txBody>
      </p:sp>
      <p:sp>
        <p:nvSpPr>
          <p:cNvPr id="87" name="Google Shape;87;p13"/>
          <p:cNvSpPr txBox="1">
            <a:spLocks noGrp="1"/>
          </p:cNvSpPr>
          <p:nvPr>
            <p:ph type="subTitle" idx="1"/>
          </p:nvPr>
        </p:nvSpPr>
        <p:spPr>
          <a:xfrm>
            <a:off x="5228775" y="3660125"/>
            <a:ext cx="4255500" cy="69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Author: Deen Huang</a:t>
            </a: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A256E66-76C2-6242-89BA-1D050E7B73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4362" y="764628"/>
            <a:ext cx="3530600" cy="10287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01623BC-C3BE-FF4D-B7D3-AB16BFE3F1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506" y="3223151"/>
            <a:ext cx="3498412" cy="144388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1"/>
          <p:cNvSpPr txBox="1">
            <a:spLocks noGrp="1"/>
          </p:cNvSpPr>
          <p:nvPr>
            <p:ph type="title"/>
          </p:nvPr>
        </p:nvSpPr>
        <p:spPr>
          <a:xfrm>
            <a:off x="209650" y="26987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rgbClr val="1A1A1A"/>
                </a:solidFill>
              </a:rPr>
              <a:t>Exploratory Data Analysis</a:t>
            </a:r>
            <a:endParaRPr/>
          </a:p>
        </p:txBody>
      </p:sp>
      <p:pic>
        <p:nvPicPr>
          <p:cNvPr id="141" name="Google Shape;14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83100" y="710425"/>
            <a:ext cx="4879024" cy="4433076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1"/>
          <p:cNvSpPr txBox="1"/>
          <p:nvPr/>
        </p:nvSpPr>
        <p:spPr>
          <a:xfrm>
            <a:off x="501575" y="1951600"/>
            <a:ext cx="2553600" cy="258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zh-CN" dirty="0"/>
              <a:t>Plot heatmap for correlation among each variable to find out the strongly and weakly correlation between </a:t>
            </a:r>
            <a:r>
              <a:rPr lang="en-US" altLang="zh-CN" dirty="0"/>
              <a:t>features </a:t>
            </a:r>
            <a:r>
              <a:rPr lang="zh-CN" dirty="0"/>
              <a:t>and default</a:t>
            </a:r>
            <a:endParaRPr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2"/>
          <p:cNvSpPr txBox="1">
            <a:spLocks noGrp="1"/>
          </p:cNvSpPr>
          <p:nvPr>
            <p:ph type="title"/>
          </p:nvPr>
        </p:nvSpPr>
        <p:spPr>
          <a:xfrm>
            <a:off x="665840" y="658691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dirty="0">
                <a:solidFill>
                  <a:srgbClr val="1A1A1A"/>
                </a:solidFill>
              </a:rPr>
              <a:t>Exploratory Data Analysis</a:t>
            </a:r>
            <a:endParaRPr dirty="0"/>
          </a:p>
        </p:txBody>
      </p:sp>
      <p:sp>
        <p:nvSpPr>
          <p:cNvPr id="148" name="Google Shape;148;p22"/>
          <p:cNvSpPr txBox="1">
            <a:spLocks noGrp="1"/>
          </p:cNvSpPr>
          <p:nvPr>
            <p:ph type="body" idx="1"/>
          </p:nvPr>
        </p:nvSpPr>
        <p:spPr>
          <a:xfrm>
            <a:off x="4980977" y="2884317"/>
            <a:ext cx="2548908" cy="17748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➢"/>
            </a:pPr>
            <a:r>
              <a:rPr lang="zh-CN" dirty="0"/>
              <a:t>Check balance: </a:t>
            </a:r>
            <a:r>
              <a:rPr lang="en-US" altLang="zh-CN" dirty="0" err="1"/>
              <a:t>Im</a:t>
            </a:r>
            <a:r>
              <a:rPr lang="zh-CN" dirty="0"/>
              <a:t>balanced!</a:t>
            </a:r>
            <a:endParaRPr lang="en-US" altLang="zh-CN"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➢"/>
            </a:pPr>
            <a:endParaRPr lang="en-US" altLang="zh-CN" dirty="0"/>
          </a:p>
          <a:p>
            <a:pPr lvl="0">
              <a:buChar char="➢"/>
            </a:pPr>
            <a:r>
              <a:rPr lang="en-US" altLang="zh-CN" dirty="0"/>
              <a:t>Default ratio is 22.12%</a:t>
            </a:r>
          </a:p>
          <a:p>
            <a:pPr lvl="0">
              <a:buChar char="➢"/>
            </a:pPr>
            <a:endParaRPr lang="en-US" altLang="zh-CN" dirty="0"/>
          </a:p>
          <a:p>
            <a:pPr lvl="0">
              <a:buChar char="➢"/>
            </a:pPr>
            <a:r>
              <a:rPr lang="en-US" dirty="0"/>
              <a:t>Split dataset</a:t>
            </a:r>
            <a:endParaRPr dirty="0"/>
          </a:p>
          <a:p>
            <a:pPr marL="457200" lvl="0" indent="-311150" algn="l" rtl="0">
              <a:spcBef>
                <a:spcPts val="1600"/>
              </a:spcBef>
              <a:spcAft>
                <a:spcPts val="0"/>
              </a:spcAft>
              <a:buSzPts val="1300"/>
              <a:buChar char="➢"/>
            </a:pPr>
            <a:r>
              <a:rPr lang="zh-CN" dirty="0"/>
              <a:t>Resampling strategies</a:t>
            </a:r>
            <a:endParaRPr dirty="0"/>
          </a:p>
        </p:txBody>
      </p:sp>
      <p:pic>
        <p:nvPicPr>
          <p:cNvPr id="149" name="Google Shape;14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284" y="2568271"/>
            <a:ext cx="3603443" cy="2155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156;p23">
            <a:extLst>
              <a:ext uri="{FF2B5EF4-FFF2-40B4-BE49-F238E27FC236}">
                <a16:creationId xmlns:a16="http://schemas.microsoft.com/office/drawing/2014/main" id="{1910A4E8-18DC-5F49-A104-73F907329F91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8854" y="1272647"/>
            <a:ext cx="3956505" cy="16116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rgbClr val="1A1A1A"/>
                </a:solidFill>
              </a:rPr>
              <a:t>Exploratory Data Analysis</a:t>
            </a:r>
            <a:endParaRPr/>
          </a:p>
        </p:txBody>
      </p:sp>
      <p:sp>
        <p:nvSpPr>
          <p:cNvPr id="162" name="Google Shape;162;p24"/>
          <p:cNvSpPr txBox="1">
            <a:spLocks noGrp="1"/>
          </p:cNvSpPr>
          <p:nvPr>
            <p:ph type="body" idx="1"/>
          </p:nvPr>
        </p:nvSpPr>
        <p:spPr>
          <a:xfrm>
            <a:off x="5672450" y="2006325"/>
            <a:ext cx="2745600" cy="233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➢"/>
            </a:pPr>
            <a:r>
              <a:rPr lang="zh-CN" dirty="0"/>
              <a:t>Compare the default to education, however, “education” does not suggest a strong impact to default</a:t>
            </a:r>
            <a:r>
              <a:rPr lang="en-US" altLang="zh-CN" dirty="0"/>
              <a:t> payment</a:t>
            </a: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➢"/>
            </a:pPr>
            <a:endParaRPr lang="en-US" dirty="0"/>
          </a:p>
          <a:p>
            <a:pPr lvl="0">
              <a:buChar char="➢"/>
            </a:pPr>
            <a:r>
              <a:rPr lang="en-US" dirty="0"/>
              <a:t>People who received education from graduate school and university seems have more non-default payments than high school , but not a strong indicator</a:t>
            </a:r>
            <a:endParaRPr dirty="0"/>
          </a:p>
        </p:txBody>
      </p:sp>
      <p:pic>
        <p:nvPicPr>
          <p:cNvPr id="163" name="Google Shape;16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5425" y="1924175"/>
            <a:ext cx="4955977" cy="298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rgbClr val="1A1A1A"/>
                </a:solidFill>
              </a:rPr>
              <a:t>Exploratory Data Analysis</a:t>
            </a:r>
            <a:endParaRPr/>
          </a:p>
        </p:txBody>
      </p:sp>
      <p:sp>
        <p:nvSpPr>
          <p:cNvPr id="169" name="Google Shape;169;p25"/>
          <p:cNvSpPr txBox="1">
            <a:spLocks noGrp="1"/>
          </p:cNvSpPr>
          <p:nvPr>
            <p:ph type="body" idx="1"/>
          </p:nvPr>
        </p:nvSpPr>
        <p:spPr>
          <a:xfrm>
            <a:off x="6365525" y="1853850"/>
            <a:ext cx="2052600" cy="24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➢"/>
            </a:pPr>
            <a:r>
              <a:rPr lang="en-US" altLang="zh-CN" dirty="0"/>
              <a:t>Although people who are single have more non-default payment, it seems not a strong indicator</a:t>
            </a: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➢"/>
            </a:pPr>
            <a:endParaRPr lang="en-US" altLang="zh-CN"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➢"/>
            </a:pPr>
            <a:r>
              <a:rPr lang="zh-CN" dirty="0"/>
              <a:t>Hypothesis:  people get marriage may affect the default. However, the plot show</a:t>
            </a:r>
            <a:r>
              <a:rPr lang="en-US" altLang="zh-CN" dirty="0"/>
              <a:t>s</a:t>
            </a:r>
            <a:r>
              <a:rPr lang="zh-CN" dirty="0"/>
              <a:t> it does not really affect</a:t>
            </a:r>
            <a:endParaRPr dirty="0"/>
          </a:p>
        </p:txBody>
      </p:sp>
      <p:pic>
        <p:nvPicPr>
          <p:cNvPr id="170" name="Google Shape;17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3575" y="1930149"/>
            <a:ext cx="5791000" cy="222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Methodology</a:t>
            </a:r>
            <a:endParaRPr/>
          </a:p>
        </p:txBody>
      </p:sp>
      <p:sp>
        <p:nvSpPr>
          <p:cNvPr id="176" name="Google Shape;176;p26"/>
          <p:cNvSpPr txBox="1">
            <a:spLocks noGrp="1"/>
          </p:cNvSpPr>
          <p:nvPr>
            <p:ph type="body" idx="1"/>
          </p:nvPr>
        </p:nvSpPr>
        <p:spPr>
          <a:xfrm>
            <a:off x="729450" y="2379825"/>
            <a:ext cx="7688700" cy="2261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CN" dirty="0"/>
              <a:t>Classic Machine Learning: </a:t>
            </a:r>
            <a:r>
              <a:rPr lang="zh-CN" dirty="0">
                <a:solidFill>
                  <a:srgbClr val="666666"/>
                </a:solidFill>
              </a:rPr>
              <a:t>Gaussian Naïve Bayes</a:t>
            </a:r>
            <a:endParaRPr dirty="0">
              <a:solidFill>
                <a:srgbClr val="666666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>
              <a:solidFill>
                <a:srgbClr val="000000"/>
              </a:solidFill>
            </a:endParaRPr>
          </a:p>
          <a:p>
            <a:pPr marL="457200" lvl="0" indent="-311150" algn="l" rtl="0"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300"/>
              <a:buChar char="●"/>
            </a:pPr>
            <a:r>
              <a:rPr lang="zh-CN" dirty="0">
                <a:solidFill>
                  <a:srgbClr val="666666"/>
                </a:solidFill>
              </a:rPr>
              <a:t>Advanced Machine Learning: </a:t>
            </a:r>
            <a:r>
              <a:rPr lang="en-US" altLang="zh-CN" dirty="0">
                <a:solidFill>
                  <a:srgbClr val="666666"/>
                </a:solidFill>
              </a:rPr>
              <a:t>Multilayers </a:t>
            </a:r>
            <a:r>
              <a:rPr lang="zh-CN" dirty="0">
                <a:solidFill>
                  <a:srgbClr val="666666"/>
                </a:solidFill>
              </a:rPr>
              <a:t>Neural Network </a:t>
            </a:r>
            <a:r>
              <a:rPr lang="en-US" altLang="zh-CN" dirty="0">
                <a:solidFill>
                  <a:srgbClr val="666666"/>
                </a:solidFill>
              </a:rPr>
              <a:t>via</a:t>
            </a:r>
            <a:r>
              <a:rPr lang="zh-CN" dirty="0">
                <a:solidFill>
                  <a:srgbClr val="666666"/>
                </a:solidFill>
              </a:rPr>
              <a:t> </a:t>
            </a:r>
            <a:r>
              <a:rPr lang="en-US" altLang="zh-CN" dirty="0">
                <a:solidFill>
                  <a:srgbClr val="666666"/>
                </a:solidFill>
              </a:rPr>
              <a:t>T</a:t>
            </a:r>
            <a:r>
              <a:rPr lang="zh-CN" dirty="0">
                <a:solidFill>
                  <a:srgbClr val="666666"/>
                </a:solidFill>
              </a:rPr>
              <a:t>ensorflo</a:t>
            </a:r>
            <a:r>
              <a:rPr lang="en-US" altLang="zh-CN" dirty="0">
                <a:solidFill>
                  <a:srgbClr val="666666"/>
                </a:solidFill>
              </a:rPr>
              <a:t>w</a:t>
            </a:r>
            <a:endParaRPr dirty="0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D99DA7-D100-E848-8536-8056E6EF90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Model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E45B82-4DF4-594F-8497-727D789BB5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666666"/>
                </a:solidFill>
              </a:rPr>
              <a:t>Gaussian Naïve Bayes from package </a:t>
            </a:r>
            <a:r>
              <a:rPr lang="en-US" altLang="zh-CN" dirty="0" err="1">
                <a:solidFill>
                  <a:srgbClr val="666666"/>
                </a:solidFill>
              </a:rPr>
              <a:t>Sklearn</a:t>
            </a:r>
            <a:endParaRPr lang="en-US" altLang="zh-CN" dirty="0">
              <a:solidFill>
                <a:srgbClr val="666666"/>
              </a:solidFill>
            </a:endParaRPr>
          </a:p>
          <a:p>
            <a:pPr lvl="1"/>
            <a:r>
              <a:rPr lang="en-US" dirty="0"/>
              <a:t>Normalize the data</a:t>
            </a:r>
          </a:p>
          <a:p>
            <a:pPr lvl="1"/>
            <a:r>
              <a:rPr lang="en-US" dirty="0"/>
              <a:t>Scaling the features to a standard normal distribution with mean of 0 and standard deviation of 1</a:t>
            </a:r>
          </a:p>
          <a:p>
            <a:pPr lvl="1"/>
            <a:r>
              <a:rPr lang="en-US" dirty="0"/>
              <a:t>Fit the model for a good prediction</a:t>
            </a:r>
          </a:p>
          <a:p>
            <a:pPr lvl="1"/>
            <a:r>
              <a:rPr lang="en-US" dirty="0"/>
              <a:t>Process with </a:t>
            </a:r>
            <a:r>
              <a:rPr lang="en-US" altLang="zh-CN" dirty="0">
                <a:solidFill>
                  <a:srgbClr val="666666"/>
                </a:solidFill>
              </a:rPr>
              <a:t>Gaussian Naïve Bayes 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31233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E0BE4D-4992-FF40-9507-C050C4C62D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2"/>
                </a:solidFill>
              </a:rPr>
              <a:t>Gaussian Naïve Bayes</a:t>
            </a:r>
            <a:endParaRPr lang="en-US" dirty="0">
              <a:solidFill>
                <a:schemeClr val="bg2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E9C15A-6D62-E047-94E0-7AD05409DE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450" y="1969812"/>
            <a:ext cx="4441640" cy="7593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09A46B3-8450-084E-8641-D020ACE0BE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4094" y="2845118"/>
            <a:ext cx="3016693" cy="2236514"/>
          </a:xfrm>
          <a:prstGeom prst="rect">
            <a:avLst/>
          </a:prstGeom>
        </p:spPr>
      </p:pic>
      <p:sp>
        <p:nvSpPr>
          <p:cNvPr id="7" name="Google Shape;169;p25">
            <a:extLst>
              <a:ext uri="{FF2B5EF4-FFF2-40B4-BE49-F238E27FC236}">
                <a16:creationId xmlns:a16="http://schemas.microsoft.com/office/drawing/2014/main" id="{77FB2DF5-375B-304D-8508-A2E5E16428A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482656" y="2845118"/>
            <a:ext cx="2052600" cy="24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➢"/>
            </a:pPr>
            <a:r>
              <a:rPr lang="en-US" altLang="zh-CN" dirty="0"/>
              <a:t>Created a table</a:t>
            </a: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➢"/>
            </a:pPr>
            <a:endParaRPr lang="en-US" altLang="zh-CN"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➢"/>
            </a:pPr>
            <a:r>
              <a:rPr lang="en-US" altLang="zh-CN" dirty="0"/>
              <a:t>Accuracy is low as 55.4%</a:t>
            </a: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➢"/>
            </a:pPr>
            <a:endParaRPr lang="en-US" altLang="zh-CN"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➢"/>
            </a:pPr>
            <a:r>
              <a:rPr lang="en-US" altLang="zh-CN" dirty="0"/>
              <a:t>Confusion matrix shows accuracy of predicting non-default is low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24E19F5-ABB8-DD4A-9007-ED179888DB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6591" y="644952"/>
            <a:ext cx="3090534" cy="2200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9709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C67526-69A0-C24C-B642-6EC043EBD9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Learning Model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E0003D-AB99-554E-8F94-DF3EAE9C2E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Neural Network with 5 hidden layers via </a:t>
            </a:r>
            <a:r>
              <a:rPr lang="en-US" dirty="0" err="1"/>
              <a:t>Tensorflow</a:t>
            </a:r>
            <a:endParaRPr lang="en-US" dirty="0"/>
          </a:p>
          <a:p>
            <a:pPr lvl="1"/>
            <a:r>
              <a:rPr lang="en-US" dirty="0"/>
              <a:t>Scaling the features to a standard normal distribution with mean of 0 and standard deviation of 1 as well</a:t>
            </a:r>
          </a:p>
          <a:p>
            <a:pPr lvl="1"/>
            <a:r>
              <a:rPr lang="en-US" dirty="0"/>
              <a:t>Split the test data to test and validation</a:t>
            </a:r>
          </a:p>
          <a:p>
            <a:pPr lvl="1"/>
            <a:r>
              <a:rPr lang="en-US" dirty="0"/>
              <a:t>Declare the basic structure of the data</a:t>
            </a:r>
          </a:p>
          <a:p>
            <a:pPr lvl="1"/>
            <a:r>
              <a:rPr lang="en-US" dirty="0"/>
              <a:t>Define cost function and optimizer</a:t>
            </a:r>
          </a:p>
          <a:p>
            <a:pPr lvl="1"/>
            <a:r>
              <a:rPr lang="en-US" dirty="0"/>
              <a:t>Start training circle and display logs every 10 epochs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787960-59BC-5340-8A6D-41739E4E71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7193" y="2964950"/>
            <a:ext cx="4458074" cy="4889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8A080AD-3842-544B-8D07-0F672EF043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8752" y="4565000"/>
            <a:ext cx="7136515" cy="232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3526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90E02-7C1A-724A-85D1-D329F9AFE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961AF3-FC8D-8349-851E-9907ECFE2D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901" y="2736143"/>
            <a:ext cx="5907833" cy="1500974"/>
          </a:xfrm>
          <a:prstGeom prst="rect">
            <a:avLst/>
          </a:prstGeom>
        </p:spPr>
      </p:pic>
      <p:sp>
        <p:nvSpPr>
          <p:cNvPr id="5" name="Google Shape;169;p25">
            <a:extLst>
              <a:ext uri="{FF2B5EF4-FFF2-40B4-BE49-F238E27FC236}">
                <a16:creationId xmlns:a16="http://schemas.microsoft.com/office/drawing/2014/main" id="{05930D91-2D9D-9545-A87E-1A629F000B9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412123" y="4110502"/>
            <a:ext cx="6140670" cy="100554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➢"/>
            </a:pPr>
            <a:r>
              <a:rPr lang="en-US" altLang="zh-CN" dirty="0"/>
              <a:t>Accuracy is high, the model performs good</a:t>
            </a: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➢"/>
            </a:pPr>
            <a:endParaRPr lang="en-US" altLang="zh-CN"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➢"/>
            </a:pPr>
            <a:r>
              <a:rPr lang="en-US" altLang="zh-CN" dirty="0"/>
              <a:t>With epochs increase, accuracy becomes higher, and cost goes down</a:t>
            </a: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➢"/>
            </a:pPr>
            <a:endParaRPr lang="en-US" altLang="zh-C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8CCE59-36E9-B142-B580-9922D36F82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1644" y="562481"/>
            <a:ext cx="4381281" cy="205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7747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39610B-46A0-6544-9EF3-7D9E1A6FB0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51F0BB-3E3B-9F4D-BE66-E3874F6EA6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Deep learning model – Neural Networks provides a higher accuracy and better performance </a:t>
            </a:r>
          </a:p>
          <a:p>
            <a:endParaRPr lang="en-US" dirty="0"/>
          </a:p>
          <a:p>
            <a:r>
              <a:rPr lang="en-US" dirty="0"/>
              <a:t>Cost becomes lower and accuracy becomes higher when the epochs increased </a:t>
            </a:r>
          </a:p>
          <a:p>
            <a:endParaRPr lang="en-US" dirty="0"/>
          </a:p>
          <a:p>
            <a:r>
              <a:rPr lang="en-US" dirty="0"/>
              <a:t>There are not any extreme demographic variables that indicated the default payment </a:t>
            </a:r>
          </a:p>
          <a:p>
            <a:endParaRPr lang="en-US" dirty="0"/>
          </a:p>
          <a:p>
            <a:r>
              <a:rPr lang="en-US" dirty="0"/>
              <a:t>Further process to make high accuracy in machine learning model : </a:t>
            </a:r>
            <a:r>
              <a:rPr lang="en-US" dirty="0" err="1"/>
              <a:t>Adaboost</a:t>
            </a:r>
            <a:r>
              <a:rPr lang="en-US" dirty="0"/>
              <a:t>, Gradient Boosting </a:t>
            </a:r>
          </a:p>
        </p:txBody>
      </p:sp>
    </p:spTree>
    <p:extLst>
      <p:ext uri="{BB962C8B-B14F-4D97-AF65-F5344CB8AC3E}">
        <p14:creationId xmlns:p14="http://schemas.microsoft.com/office/powerpoint/2010/main" val="40500203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Introduction</a:t>
            </a:r>
            <a:endParaRPr/>
          </a:p>
        </p:txBody>
      </p:sp>
      <p:sp>
        <p:nvSpPr>
          <p:cNvPr id="93" name="Google Shape;93;p14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zh-CN" sz="1800" dirty="0">
                <a:solidFill>
                  <a:srgbClr val="000000"/>
                </a:solidFill>
              </a:rPr>
              <a:t>This project is created to classify and predict the credible credit card clients based on the classic and advanced machine learning methods</a:t>
            </a:r>
            <a:endParaRPr sz="1800" dirty="0">
              <a:solidFill>
                <a:srgbClr val="000000"/>
              </a:solidFill>
            </a:endParaRPr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8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zh-CN" sz="1800" dirty="0">
                <a:solidFill>
                  <a:srgbClr val="000000"/>
                </a:solidFill>
              </a:rPr>
              <a:t>The idea is to use the default of credit card clients data set from </a:t>
            </a:r>
            <a:r>
              <a:rPr lang="zh-CN" sz="1800" i="1" dirty="0">
                <a:solidFill>
                  <a:srgbClr val="000000"/>
                </a:solidFill>
              </a:rPr>
              <a:t>UCI Machine Learning</a:t>
            </a:r>
            <a:r>
              <a:rPr lang="zh-CN" sz="1800" dirty="0">
                <a:solidFill>
                  <a:srgbClr val="000000"/>
                </a:solidFill>
              </a:rPr>
              <a:t> applied in different machine learning models and compared the performance of two models</a:t>
            </a:r>
            <a:endParaRPr sz="18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2508864-9DC5-C343-96CA-6748497CD1FA}"/>
              </a:ext>
            </a:extLst>
          </p:cNvPr>
          <p:cNvSpPr txBox="1"/>
          <p:nvPr/>
        </p:nvSpPr>
        <p:spPr>
          <a:xfrm>
            <a:off x="2577661" y="1742090"/>
            <a:ext cx="554946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/>
              <a:t>Thank you!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CBF69F-9F42-D945-A5B4-6E5BEEEE68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7331" y="2980340"/>
            <a:ext cx="3252411" cy="2163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5424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Dataset</a:t>
            </a:r>
            <a:endParaRPr/>
          </a:p>
        </p:txBody>
      </p:sp>
      <p:sp>
        <p:nvSpPr>
          <p:cNvPr id="99" name="Google Shape;99;p15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 b="1">
                <a:solidFill>
                  <a:srgbClr val="1A1A1A"/>
                </a:solidFill>
              </a:rPr>
              <a:t>Default of Credit Card Clients Data Set:</a:t>
            </a:r>
            <a:endParaRPr sz="1800" b="1">
              <a:solidFill>
                <a:srgbClr val="1A1A1A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zh-CN" sz="1200" b="1">
                <a:solidFill>
                  <a:srgbClr val="1A1A1A"/>
                </a:solidFill>
              </a:rPr>
              <a:t>https://archive.ics.uci.edu/ml/datasets/default+of+credit+card+clients</a:t>
            </a:r>
            <a:endParaRPr sz="1200" b="1">
              <a:solidFill>
                <a:srgbClr val="1A1A1A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sz="1200" b="1">
              <a:solidFill>
                <a:srgbClr val="1A1A1A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00" name="Google Shape;10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0600" y="3288000"/>
            <a:ext cx="4292524" cy="154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Dataset</a:t>
            </a:r>
            <a:endParaRPr/>
          </a:p>
        </p:txBody>
      </p:sp>
      <p:sp>
        <p:nvSpPr>
          <p:cNvPr id="106" name="Google Shape;106;p16"/>
          <p:cNvSpPr txBox="1">
            <a:spLocks noGrp="1"/>
          </p:cNvSpPr>
          <p:nvPr>
            <p:ph type="body" idx="1"/>
          </p:nvPr>
        </p:nvSpPr>
        <p:spPr>
          <a:xfrm>
            <a:off x="55225" y="1853850"/>
            <a:ext cx="4650600" cy="315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82550" algn="l" rtl="0">
              <a:spcBef>
                <a:spcPts val="30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Lato"/>
              <a:buChar char="●"/>
            </a:pPr>
            <a:r>
              <a:rPr lang="zh-CN" sz="1100">
                <a:solidFill>
                  <a:srgbClr val="1A1A1A"/>
                </a:solidFill>
              </a:rPr>
              <a:t>ID: ID of each client</a:t>
            </a:r>
            <a:endParaRPr sz="1100">
              <a:solidFill>
                <a:srgbClr val="1A1A1A"/>
              </a:solidFill>
            </a:endParaRPr>
          </a:p>
          <a:p>
            <a:pPr marL="457200" lvl="0" indent="-8255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Lato"/>
              <a:buChar char="●"/>
            </a:pPr>
            <a:r>
              <a:rPr lang="zh-CN" sz="1100">
                <a:solidFill>
                  <a:srgbClr val="1A1A1A"/>
                </a:solidFill>
              </a:rPr>
              <a:t>LIMIT_BAL: Amount of given credit in NT dollars (includes individual and family/supplementary credit</a:t>
            </a:r>
            <a:endParaRPr sz="1100">
              <a:solidFill>
                <a:srgbClr val="1A1A1A"/>
              </a:solidFill>
            </a:endParaRPr>
          </a:p>
          <a:p>
            <a:pPr marL="457200" lvl="0" indent="-8255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Lato"/>
              <a:buChar char="●"/>
            </a:pPr>
            <a:r>
              <a:rPr lang="zh-CN" sz="1100">
                <a:solidFill>
                  <a:srgbClr val="1A1A1A"/>
                </a:solidFill>
              </a:rPr>
              <a:t>SEX: Gender (1=male, 2=female)</a:t>
            </a:r>
            <a:endParaRPr sz="1100">
              <a:solidFill>
                <a:srgbClr val="1A1A1A"/>
              </a:solidFill>
            </a:endParaRPr>
          </a:p>
          <a:p>
            <a:pPr marL="457200" lvl="0" indent="-8255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Lato"/>
              <a:buChar char="●"/>
            </a:pPr>
            <a:r>
              <a:rPr lang="zh-CN" sz="1100">
                <a:solidFill>
                  <a:srgbClr val="1A1A1A"/>
                </a:solidFill>
              </a:rPr>
              <a:t>EDUCATION: (1=graduate school, 2=university, 3=high school, 4=others, 5=unknown, 6=unknown)</a:t>
            </a:r>
            <a:endParaRPr sz="1100">
              <a:solidFill>
                <a:srgbClr val="1A1A1A"/>
              </a:solidFill>
            </a:endParaRPr>
          </a:p>
          <a:p>
            <a:pPr marL="457200" lvl="0" indent="-8255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Lato"/>
              <a:buChar char="●"/>
            </a:pPr>
            <a:r>
              <a:rPr lang="zh-CN" sz="1100">
                <a:solidFill>
                  <a:srgbClr val="1A1A1A"/>
                </a:solidFill>
              </a:rPr>
              <a:t>MARRIAGE: Marital status (1=married, 2=single, 3=others)</a:t>
            </a:r>
            <a:endParaRPr sz="1100">
              <a:solidFill>
                <a:srgbClr val="1A1A1A"/>
              </a:solidFill>
            </a:endParaRPr>
          </a:p>
          <a:p>
            <a:pPr marL="457200" lvl="0" indent="-8255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Lato"/>
              <a:buChar char="●"/>
            </a:pPr>
            <a:r>
              <a:rPr lang="zh-CN" sz="1100">
                <a:solidFill>
                  <a:srgbClr val="1A1A1A"/>
                </a:solidFill>
              </a:rPr>
              <a:t>AGE: Age in years</a:t>
            </a:r>
            <a:endParaRPr sz="1100">
              <a:solidFill>
                <a:srgbClr val="1A1A1A"/>
              </a:solidFill>
            </a:endParaRPr>
          </a:p>
          <a:p>
            <a:pPr marL="457200" lvl="0" indent="-8255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Lato"/>
              <a:buChar char="●"/>
            </a:pPr>
            <a:r>
              <a:rPr lang="zh-CN" sz="1100">
                <a:solidFill>
                  <a:srgbClr val="1A1A1A"/>
                </a:solidFill>
              </a:rPr>
              <a:t>PAY_0: Repayment status in September, 2005 (-1=pay duly, 1=payment delay for one month, 2=payment delay for two months, ... 8=payment delay for eight months, 9=payment delay for nine months and above)</a:t>
            </a:r>
            <a:endParaRPr sz="1100">
              <a:solidFill>
                <a:srgbClr val="1A1A1A"/>
              </a:solidFill>
            </a:endParaRPr>
          </a:p>
          <a:p>
            <a:pPr marL="457200" lvl="0" indent="-8255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Lato"/>
              <a:buChar char="●"/>
            </a:pPr>
            <a:r>
              <a:rPr lang="zh-CN" sz="1100">
                <a:solidFill>
                  <a:srgbClr val="1A1A1A"/>
                </a:solidFill>
              </a:rPr>
              <a:t>PAY_2: Repayment status in August, 2005 (scale same as above)</a:t>
            </a:r>
            <a:endParaRPr sz="1100">
              <a:solidFill>
                <a:srgbClr val="1A1A1A"/>
              </a:solidFill>
            </a:endParaRPr>
          </a:p>
          <a:p>
            <a:pPr marL="457200" lvl="0" indent="-8255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Lato"/>
              <a:buChar char="●"/>
            </a:pPr>
            <a:r>
              <a:rPr lang="zh-CN" sz="1100">
                <a:solidFill>
                  <a:srgbClr val="1A1A1A"/>
                </a:solidFill>
              </a:rPr>
              <a:t>PAY_3: Repayment status in July, 2005 (scale same as above)</a:t>
            </a:r>
            <a:endParaRPr sz="1100">
              <a:solidFill>
                <a:srgbClr val="1A1A1A"/>
              </a:solidFill>
            </a:endParaRPr>
          </a:p>
          <a:p>
            <a:pPr marL="457200" lvl="0" indent="-8255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Lato"/>
              <a:buChar char="●"/>
            </a:pPr>
            <a:r>
              <a:rPr lang="zh-CN" sz="1100">
                <a:solidFill>
                  <a:srgbClr val="1A1A1A"/>
                </a:solidFill>
              </a:rPr>
              <a:t>PAY_4: Repayment status in June, 2005 (scale same as above)</a:t>
            </a:r>
            <a:endParaRPr sz="1100">
              <a:solidFill>
                <a:srgbClr val="1A1A1A"/>
              </a:solidFill>
            </a:endParaRPr>
          </a:p>
          <a:p>
            <a:pPr marL="457200" lvl="0" indent="-8255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Lato"/>
              <a:buChar char="●"/>
            </a:pPr>
            <a:r>
              <a:rPr lang="zh-CN" sz="1100">
                <a:solidFill>
                  <a:srgbClr val="1A1A1A"/>
                </a:solidFill>
              </a:rPr>
              <a:t>PAY_5: Repayment status in May, 2005 (scale same as above)</a:t>
            </a:r>
            <a:endParaRPr sz="1100">
              <a:solidFill>
                <a:srgbClr val="1A1A1A"/>
              </a:solidFill>
            </a:endParaRPr>
          </a:p>
          <a:p>
            <a:pPr marL="0" lvl="0" indent="0" algn="l" rtl="0">
              <a:spcBef>
                <a:spcPts val="15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107" name="Google Shape;107;p16"/>
          <p:cNvSpPr txBox="1"/>
          <p:nvPr/>
        </p:nvSpPr>
        <p:spPr>
          <a:xfrm>
            <a:off x="4416975" y="1963350"/>
            <a:ext cx="4906500" cy="30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8255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Lato"/>
              <a:buChar char="●"/>
            </a:pPr>
            <a:r>
              <a:rPr lang="zh-CN" sz="1100">
                <a:solidFill>
                  <a:srgbClr val="1A1A1A"/>
                </a:solidFill>
                <a:latin typeface="Lato"/>
                <a:ea typeface="Lato"/>
                <a:cs typeface="Lato"/>
                <a:sym typeface="Lato"/>
              </a:rPr>
              <a:t>PAY_6: Repayment status in April, 2005 (scale same as above)</a:t>
            </a:r>
            <a:endParaRPr sz="1100">
              <a:solidFill>
                <a:srgbClr val="1A1A1A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82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Lato"/>
              <a:buChar char="●"/>
            </a:pPr>
            <a:r>
              <a:rPr lang="zh-CN" sz="1100">
                <a:solidFill>
                  <a:srgbClr val="1A1A1A"/>
                </a:solidFill>
                <a:latin typeface="Lato"/>
                <a:ea typeface="Lato"/>
                <a:cs typeface="Lato"/>
                <a:sym typeface="Lato"/>
              </a:rPr>
              <a:t>BILL_AMT1: Amount of bill statement in September, 2005 (NT dollar)</a:t>
            </a:r>
            <a:endParaRPr sz="1100">
              <a:solidFill>
                <a:srgbClr val="1A1A1A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82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Lato"/>
              <a:buChar char="●"/>
            </a:pPr>
            <a:r>
              <a:rPr lang="zh-CN" sz="1100">
                <a:solidFill>
                  <a:srgbClr val="1A1A1A"/>
                </a:solidFill>
                <a:latin typeface="Lato"/>
                <a:ea typeface="Lato"/>
                <a:cs typeface="Lato"/>
                <a:sym typeface="Lato"/>
              </a:rPr>
              <a:t>BILL_AMT2: Amount of bill statement in August, 2005 (NT dollar)</a:t>
            </a:r>
            <a:endParaRPr sz="1100">
              <a:solidFill>
                <a:srgbClr val="1A1A1A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82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Lato"/>
              <a:buChar char="●"/>
            </a:pPr>
            <a:r>
              <a:rPr lang="zh-CN" sz="1100">
                <a:solidFill>
                  <a:srgbClr val="1A1A1A"/>
                </a:solidFill>
                <a:latin typeface="Lato"/>
                <a:ea typeface="Lato"/>
                <a:cs typeface="Lato"/>
                <a:sym typeface="Lato"/>
              </a:rPr>
              <a:t>BILL_AMT3: Amount of bill statement in July, 2005 (NT dollar)</a:t>
            </a:r>
            <a:endParaRPr sz="1100">
              <a:solidFill>
                <a:srgbClr val="1A1A1A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82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Lato"/>
              <a:buChar char="●"/>
            </a:pPr>
            <a:r>
              <a:rPr lang="zh-CN" sz="1100">
                <a:solidFill>
                  <a:srgbClr val="1A1A1A"/>
                </a:solidFill>
                <a:latin typeface="Lato"/>
                <a:ea typeface="Lato"/>
                <a:cs typeface="Lato"/>
                <a:sym typeface="Lato"/>
              </a:rPr>
              <a:t>BILL_AMT4: Amount of bill statement in June, 2005 (NT dollar)</a:t>
            </a:r>
            <a:endParaRPr sz="1100">
              <a:solidFill>
                <a:srgbClr val="1A1A1A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82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Lato"/>
              <a:buChar char="●"/>
            </a:pPr>
            <a:r>
              <a:rPr lang="zh-CN" sz="1100">
                <a:solidFill>
                  <a:srgbClr val="1A1A1A"/>
                </a:solidFill>
                <a:latin typeface="Lato"/>
                <a:ea typeface="Lato"/>
                <a:cs typeface="Lato"/>
                <a:sym typeface="Lato"/>
              </a:rPr>
              <a:t>BILL_AMT5: Amount of bill statement in May, 2005 (NT dollar)</a:t>
            </a:r>
            <a:endParaRPr sz="1100">
              <a:solidFill>
                <a:srgbClr val="1A1A1A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82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Lato"/>
              <a:buChar char="●"/>
            </a:pPr>
            <a:r>
              <a:rPr lang="zh-CN" sz="1100">
                <a:solidFill>
                  <a:srgbClr val="1A1A1A"/>
                </a:solidFill>
                <a:latin typeface="Lato"/>
                <a:ea typeface="Lato"/>
                <a:cs typeface="Lato"/>
                <a:sym typeface="Lato"/>
              </a:rPr>
              <a:t>BILL_AMT6: Amount of bill statement in April, 2005 (NT dollar)</a:t>
            </a:r>
            <a:endParaRPr sz="1100">
              <a:solidFill>
                <a:srgbClr val="1A1A1A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82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Lato"/>
              <a:buChar char="●"/>
            </a:pPr>
            <a:r>
              <a:rPr lang="zh-CN" sz="1100">
                <a:solidFill>
                  <a:srgbClr val="1A1A1A"/>
                </a:solidFill>
                <a:latin typeface="Lato"/>
                <a:ea typeface="Lato"/>
                <a:cs typeface="Lato"/>
                <a:sym typeface="Lato"/>
              </a:rPr>
              <a:t>PAY_AMT1: Amount of previous payment in September, 2005 (NT dollar)</a:t>
            </a:r>
            <a:endParaRPr sz="1100">
              <a:solidFill>
                <a:srgbClr val="1A1A1A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82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Lato"/>
              <a:buChar char="●"/>
            </a:pPr>
            <a:r>
              <a:rPr lang="zh-CN" sz="1100">
                <a:solidFill>
                  <a:srgbClr val="1A1A1A"/>
                </a:solidFill>
                <a:latin typeface="Lato"/>
                <a:ea typeface="Lato"/>
                <a:cs typeface="Lato"/>
                <a:sym typeface="Lato"/>
              </a:rPr>
              <a:t>PAY_AMT2: Amount of previous payment in August, 2005 (NT dollar)</a:t>
            </a:r>
            <a:endParaRPr sz="1100">
              <a:solidFill>
                <a:srgbClr val="1A1A1A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82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Lato"/>
              <a:buChar char="●"/>
            </a:pPr>
            <a:r>
              <a:rPr lang="zh-CN" sz="1100">
                <a:solidFill>
                  <a:srgbClr val="1A1A1A"/>
                </a:solidFill>
                <a:latin typeface="Lato"/>
                <a:ea typeface="Lato"/>
                <a:cs typeface="Lato"/>
                <a:sym typeface="Lato"/>
              </a:rPr>
              <a:t>PAY_AMT3: Amount of previous payment in July, 2005 (NT dollar)</a:t>
            </a:r>
            <a:endParaRPr sz="1100">
              <a:solidFill>
                <a:srgbClr val="1A1A1A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82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Lato"/>
              <a:buChar char="●"/>
            </a:pPr>
            <a:r>
              <a:rPr lang="zh-CN" sz="1100">
                <a:solidFill>
                  <a:srgbClr val="1A1A1A"/>
                </a:solidFill>
                <a:latin typeface="Lato"/>
                <a:ea typeface="Lato"/>
                <a:cs typeface="Lato"/>
                <a:sym typeface="Lato"/>
              </a:rPr>
              <a:t>PAY_AMT4: Amount of previous payment in June, 2005 (NT dollar)</a:t>
            </a:r>
            <a:endParaRPr sz="1100">
              <a:solidFill>
                <a:srgbClr val="1A1A1A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82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Lato"/>
              <a:buChar char="●"/>
            </a:pPr>
            <a:r>
              <a:rPr lang="zh-CN" sz="1100">
                <a:solidFill>
                  <a:srgbClr val="1A1A1A"/>
                </a:solidFill>
                <a:latin typeface="Lato"/>
                <a:ea typeface="Lato"/>
                <a:cs typeface="Lato"/>
                <a:sym typeface="Lato"/>
              </a:rPr>
              <a:t>PAY_AMT5: Amount of previous payment in May, 2005 (NT dollar)</a:t>
            </a:r>
            <a:endParaRPr sz="1100">
              <a:solidFill>
                <a:srgbClr val="1A1A1A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82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Lato"/>
              <a:buChar char="●"/>
            </a:pPr>
            <a:r>
              <a:rPr lang="zh-CN" sz="1100">
                <a:solidFill>
                  <a:srgbClr val="1A1A1A"/>
                </a:solidFill>
                <a:latin typeface="Lato"/>
                <a:ea typeface="Lato"/>
                <a:cs typeface="Lato"/>
                <a:sym typeface="Lato"/>
              </a:rPr>
              <a:t>PAY_AMT6: Amount of previous payment in April, 2005 (NT dollar)</a:t>
            </a:r>
            <a:endParaRPr sz="1100">
              <a:solidFill>
                <a:srgbClr val="1A1A1A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82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Lato"/>
              <a:buChar char="●"/>
            </a:pPr>
            <a:r>
              <a:rPr lang="zh-CN" sz="1100">
                <a:solidFill>
                  <a:srgbClr val="1A1A1A"/>
                </a:solidFill>
                <a:latin typeface="Lato"/>
                <a:ea typeface="Lato"/>
                <a:cs typeface="Lato"/>
                <a:sym typeface="Lato"/>
              </a:rPr>
              <a:t>default.payment.next.month: Default payment (1=yes, 0=no)</a:t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F579B3-78D3-A14C-8E7E-E984DE76A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Statements</a:t>
            </a:r>
          </a:p>
        </p:txBody>
      </p:sp>
      <p:sp>
        <p:nvSpPr>
          <p:cNvPr id="6" name="Google Shape;93;p14">
            <a:extLst>
              <a:ext uri="{FF2B5EF4-FFF2-40B4-BE49-F238E27FC236}">
                <a16:creationId xmlns:a16="http://schemas.microsoft.com/office/drawing/2014/main" id="{3A72062C-65FD-4049-84E3-210C621F7DF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-US" altLang="zh-CN" sz="1800" dirty="0">
                <a:solidFill>
                  <a:srgbClr val="000000"/>
                </a:solidFill>
              </a:rPr>
              <a:t>How does the probability of default payment vary by categories of different demographic variables?</a:t>
            </a:r>
          </a:p>
          <a:p>
            <a:pPr lvl="0" indent="-342900">
              <a:spcBef>
                <a:spcPts val="1600"/>
              </a:spcBef>
              <a:buClr>
                <a:srgbClr val="000000"/>
              </a:buClr>
              <a:buSzPts val="1800"/>
            </a:pPr>
            <a:r>
              <a:rPr lang="en-US" sz="1800" dirty="0">
                <a:solidFill>
                  <a:schemeClr val="bg2"/>
                </a:solidFill>
              </a:rPr>
              <a:t>Which variables are the strongest predictors of default payment? </a:t>
            </a:r>
          </a:p>
          <a:p>
            <a:pPr lvl="0" indent="-342900">
              <a:spcBef>
                <a:spcPts val="1600"/>
              </a:spcBef>
              <a:buClr>
                <a:srgbClr val="000000"/>
              </a:buClr>
              <a:buSzPts val="1800"/>
            </a:pPr>
            <a:r>
              <a:rPr lang="en-US" sz="1800" dirty="0">
                <a:solidFill>
                  <a:schemeClr val="bg2"/>
                </a:solidFill>
              </a:rPr>
              <a:t>How do we predict the credit card clients may lead to default of credit card? </a:t>
            </a:r>
            <a:endParaRPr lang="en-US" altLang="zh-CN" sz="18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46315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7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Packages</a:t>
            </a:r>
            <a:endParaRPr/>
          </a:p>
        </p:txBody>
      </p:sp>
      <p:sp>
        <p:nvSpPr>
          <p:cNvPr id="113" name="Google Shape;113;p17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Char char="●"/>
            </a:pPr>
            <a:r>
              <a:rPr lang="zh-CN" sz="1800" b="1">
                <a:solidFill>
                  <a:srgbClr val="1A1A1A"/>
                </a:solidFill>
              </a:rPr>
              <a:t>pandas</a:t>
            </a:r>
            <a:endParaRPr sz="1800" b="1">
              <a:solidFill>
                <a:srgbClr val="1A1A1A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Char char="●"/>
            </a:pPr>
            <a:r>
              <a:rPr lang="zh-CN" sz="1800" b="1">
                <a:solidFill>
                  <a:srgbClr val="1A1A1A"/>
                </a:solidFill>
              </a:rPr>
              <a:t>numpy</a:t>
            </a:r>
            <a:endParaRPr sz="1800" b="1">
              <a:solidFill>
                <a:srgbClr val="1A1A1A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Char char="●"/>
            </a:pPr>
            <a:r>
              <a:rPr lang="zh-CN" sz="1800" b="1">
                <a:solidFill>
                  <a:srgbClr val="1A1A1A"/>
                </a:solidFill>
              </a:rPr>
              <a:t>seaborn</a:t>
            </a:r>
            <a:endParaRPr sz="1800" b="1">
              <a:solidFill>
                <a:srgbClr val="1A1A1A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Char char="●"/>
            </a:pPr>
            <a:r>
              <a:rPr lang="zh-CN" sz="1800" b="1">
                <a:solidFill>
                  <a:srgbClr val="1A1A1A"/>
                </a:solidFill>
              </a:rPr>
              <a:t>matplotlib</a:t>
            </a:r>
            <a:endParaRPr sz="1800" b="1">
              <a:solidFill>
                <a:srgbClr val="1A1A1A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Char char="●"/>
            </a:pPr>
            <a:r>
              <a:rPr lang="zh-CN" sz="1800" b="1">
                <a:solidFill>
                  <a:srgbClr val="1A1A1A"/>
                </a:solidFill>
              </a:rPr>
              <a:t>sklearn</a:t>
            </a:r>
            <a:endParaRPr sz="1800" b="1">
              <a:solidFill>
                <a:srgbClr val="1A1A1A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800"/>
              <a:buChar char="●"/>
            </a:pPr>
            <a:r>
              <a:rPr lang="zh-CN" sz="1800" b="1">
                <a:solidFill>
                  <a:srgbClr val="1A1A1A"/>
                </a:solidFill>
              </a:rPr>
              <a:t>tensorflow</a:t>
            </a:r>
            <a:endParaRPr sz="1800" b="1">
              <a:solidFill>
                <a:srgbClr val="1A1A1A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8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rgbClr val="1A1A1A"/>
                </a:solidFill>
              </a:rPr>
              <a:t>Exploratory Data Analysis</a:t>
            </a:r>
            <a:endParaRPr/>
          </a:p>
        </p:txBody>
      </p:sp>
      <p:pic>
        <p:nvPicPr>
          <p:cNvPr id="119" name="Google Shape;11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450" y="2060651"/>
            <a:ext cx="7377820" cy="129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8"/>
          <p:cNvSpPr txBox="1"/>
          <p:nvPr/>
        </p:nvSpPr>
        <p:spPr>
          <a:xfrm>
            <a:off x="729450" y="3675225"/>
            <a:ext cx="3957900" cy="11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zh-CN"/>
              <a:t>Load the data and observe the 24 variables</a:t>
            </a:r>
            <a:endParaRPr/>
          </a:p>
        </p:txBody>
      </p:sp>
      <p:pic>
        <p:nvPicPr>
          <p:cNvPr id="121" name="Google Shape;121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8400" y="3627025"/>
            <a:ext cx="1934114" cy="101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9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rgbClr val="1A1A1A"/>
                </a:solidFill>
              </a:rPr>
              <a:t>Exploratory Data Analysis</a:t>
            </a:r>
            <a:endParaRPr/>
          </a:p>
        </p:txBody>
      </p:sp>
      <p:pic>
        <p:nvPicPr>
          <p:cNvPr id="127" name="Google Shape;12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450" y="1960650"/>
            <a:ext cx="5939552" cy="1958925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9"/>
          <p:cNvSpPr txBox="1"/>
          <p:nvPr/>
        </p:nvSpPr>
        <p:spPr>
          <a:xfrm>
            <a:off x="729450" y="4067400"/>
            <a:ext cx="5253000" cy="95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zh-CN"/>
              <a:t>Remove “ID” column and rename two of other confusing columns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0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rgbClr val="1A1A1A"/>
                </a:solidFill>
              </a:rPr>
              <a:t>Exploratory Data Analysis</a:t>
            </a:r>
            <a:endParaRPr/>
          </a:p>
        </p:txBody>
      </p:sp>
      <p:pic>
        <p:nvPicPr>
          <p:cNvPr id="134" name="Google Shape;13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2200" y="1853850"/>
            <a:ext cx="2036975" cy="32167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0"/>
          <p:cNvSpPr txBox="1"/>
          <p:nvPr/>
        </p:nvSpPr>
        <p:spPr>
          <a:xfrm>
            <a:off x="3894100" y="2307275"/>
            <a:ext cx="3501900" cy="21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zh-CN"/>
              <a:t>Check the missing values: NO missing values!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</TotalTime>
  <Words>906</Words>
  <Application>Microsoft Macintosh PowerPoint</Application>
  <PresentationFormat>On-screen Show (16:9)</PresentationFormat>
  <Paragraphs>105</Paragraphs>
  <Slides>20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Raleway</vt:lpstr>
      <vt:lpstr>Times New Roman</vt:lpstr>
      <vt:lpstr>Lato</vt:lpstr>
      <vt:lpstr>Arial</vt:lpstr>
      <vt:lpstr>Streamline</vt:lpstr>
      <vt:lpstr>Data Science  Capstone Presentation</vt:lpstr>
      <vt:lpstr>Introduction</vt:lpstr>
      <vt:lpstr>Dataset</vt:lpstr>
      <vt:lpstr>Dataset</vt:lpstr>
      <vt:lpstr>Problem Statements</vt:lpstr>
      <vt:lpstr>Packages</vt:lpstr>
      <vt:lpstr>Exploratory Data Analysis</vt:lpstr>
      <vt:lpstr>Exploratory Data Analysis</vt:lpstr>
      <vt:lpstr>Exploratory Data Analysis</vt:lpstr>
      <vt:lpstr>Exploratory Data Analysis</vt:lpstr>
      <vt:lpstr>Exploratory Data Analysis</vt:lpstr>
      <vt:lpstr>Exploratory Data Analysis</vt:lpstr>
      <vt:lpstr>Exploratory Data Analysis</vt:lpstr>
      <vt:lpstr>Methodology</vt:lpstr>
      <vt:lpstr>Machine Learning Model</vt:lpstr>
      <vt:lpstr>Gaussian Naïve Bayes</vt:lpstr>
      <vt:lpstr>Deep Learning Model</vt:lpstr>
      <vt:lpstr>Neural Network</vt:lpstr>
      <vt:lpstr>Conclusion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  Capstone Presentation</dc:title>
  <cp:lastModifiedBy>Huang, Deen</cp:lastModifiedBy>
  <cp:revision>10</cp:revision>
  <dcterms:modified xsi:type="dcterms:W3CDTF">2018-12-03T16:48:39Z</dcterms:modified>
</cp:coreProperties>
</file>